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AC0"/>
    <a:srgbClr val="0D4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7200" cap="none" spc="-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rgbClr val="2A8AC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D4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kelsk\Desktop\Logos\AIChE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9" y="6162902"/>
            <a:ext cx="1687975" cy="5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019300" y="6231864"/>
            <a:ext cx="510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2A8AC0"/>
                </a:solidFill>
              </a:rPr>
              <a:t>Joint AIChE/SPE Workshop: Next Generation Deepwater Facilities</a:t>
            </a:r>
            <a:br>
              <a:rPr lang="en-US" sz="1050" b="1" dirty="0" smtClean="0">
                <a:solidFill>
                  <a:srgbClr val="2A8AC0"/>
                </a:solidFill>
              </a:rPr>
            </a:br>
            <a:r>
              <a:rPr lang="en-US" sz="1050" b="1" dirty="0" smtClean="0">
                <a:solidFill>
                  <a:srgbClr val="0D4C94"/>
                </a:solidFill>
              </a:rPr>
              <a:t>December</a:t>
            </a:r>
            <a:r>
              <a:rPr lang="en-US" sz="1050" b="1" baseline="0" dirty="0" smtClean="0">
                <a:solidFill>
                  <a:srgbClr val="0D4C94"/>
                </a:solidFill>
              </a:rPr>
              <a:t> 12-14</a:t>
            </a:r>
            <a:r>
              <a:rPr lang="en-US" sz="1050" b="1" dirty="0" smtClean="0">
                <a:solidFill>
                  <a:srgbClr val="0D4C94"/>
                </a:solidFill>
              </a:rPr>
              <a:t>, 2016 | Hyatt</a:t>
            </a:r>
            <a:r>
              <a:rPr lang="en-US" sz="1050" b="1" baseline="0" dirty="0" smtClean="0">
                <a:solidFill>
                  <a:srgbClr val="0D4C94"/>
                </a:solidFill>
              </a:rPr>
              <a:t> Regency Houston/Galleria | Houston, TX</a:t>
            </a:r>
            <a:endParaRPr lang="en-US" sz="1050" b="1" dirty="0">
              <a:solidFill>
                <a:srgbClr val="0D4C94"/>
              </a:solidFill>
            </a:endParaRPr>
          </a:p>
        </p:txBody>
      </p:sp>
      <p:pic>
        <p:nvPicPr>
          <p:cNvPr id="13" name="Picture 3" descr="C:\Users\kelsk\Desktop\Logos\SPE_logo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50" y="6073853"/>
            <a:ext cx="1369473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6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3DE2BA59-B148-411F-9DF7-2BFF183F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3DE2BA59-B148-411F-9DF7-2BFF183F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elsk\Desktop\Logos\SPE_logo_RGB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50" y="6073853"/>
            <a:ext cx="1369473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elsk\Desktop\Logos\AIChE log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9" y="6162902"/>
            <a:ext cx="1687975" cy="5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0D4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133600" y="6248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19300" y="6231864"/>
            <a:ext cx="510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2A8AC0"/>
                </a:solidFill>
              </a:rPr>
              <a:t>Joint AIChE/SPE Workshop: Next Generation Deepwater Facilities</a:t>
            </a:r>
            <a:br>
              <a:rPr lang="en-US" sz="1050" b="1" dirty="0" smtClean="0">
                <a:solidFill>
                  <a:srgbClr val="2A8AC0"/>
                </a:solidFill>
              </a:rPr>
            </a:br>
            <a:r>
              <a:rPr lang="en-US" sz="1050" b="1" dirty="0" smtClean="0">
                <a:solidFill>
                  <a:srgbClr val="0D4C94"/>
                </a:solidFill>
              </a:rPr>
              <a:t>December 12-14, 2016 | Hyatt</a:t>
            </a:r>
            <a:r>
              <a:rPr lang="en-US" sz="1050" b="1" baseline="0" dirty="0" smtClean="0">
                <a:solidFill>
                  <a:srgbClr val="0D4C94"/>
                </a:solidFill>
              </a:rPr>
              <a:t> Regency Houston/Galleria | Houston, TX</a:t>
            </a:r>
            <a:endParaRPr lang="en-US" sz="1050" b="1" dirty="0">
              <a:solidFill>
                <a:srgbClr val="0D4C9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2A8AC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Next Generation Deepwater Facilities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/>
              <a:t>A </a:t>
            </a:r>
            <a:r>
              <a:rPr lang="en-US" sz="3200" dirty="0"/>
              <a:t>V</a:t>
            </a:r>
            <a:r>
              <a:rPr lang="en-US" sz="3200" dirty="0" smtClean="0"/>
              <a:t>iew Forward Based on the </a:t>
            </a:r>
            <a:r>
              <a:rPr lang="en-US" sz="3200" dirty="0" smtClean="0"/>
              <a:t>Past</a:t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Ken Arnold</a:t>
            </a:r>
            <a:br>
              <a:rPr lang="en-US" sz="2400" dirty="0" smtClean="0"/>
            </a:br>
            <a:r>
              <a:rPr lang="en-US" sz="2400" dirty="0" smtClean="0"/>
              <a:t>K Arnold Consulting, Inc.</a:t>
            </a:r>
            <a:br>
              <a:rPr lang="en-US" sz="24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12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57912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One GOM Operator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Business Model</a:t>
            </a:r>
          </a:p>
          <a:p>
            <a:pPr lvl="1"/>
            <a:r>
              <a:rPr lang="en-US" dirty="0" smtClean="0"/>
              <a:t>Develop marginal fields </a:t>
            </a:r>
          </a:p>
          <a:p>
            <a:pPr lvl="1"/>
            <a:r>
              <a:rPr lang="en-US" dirty="0" smtClean="0"/>
              <a:t>Minimal capital cost- Mini-TLP</a:t>
            </a:r>
          </a:p>
          <a:p>
            <a:r>
              <a:rPr lang="en-US" sz="2400" dirty="0" smtClean="0"/>
              <a:t>Problem</a:t>
            </a:r>
          </a:p>
          <a:p>
            <a:pPr lvl="1"/>
            <a:r>
              <a:rPr lang="en-US" dirty="0" smtClean="0"/>
              <a:t>Fields others didn’t want</a:t>
            </a:r>
          </a:p>
          <a:p>
            <a:pPr lvl="1"/>
            <a:r>
              <a:rPr lang="en-US" dirty="0" smtClean="0"/>
              <a:t>Limited upside potential</a:t>
            </a:r>
          </a:p>
          <a:p>
            <a:pPr lvl="1"/>
            <a:r>
              <a:rPr lang="en-US" dirty="0" smtClean="0"/>
              <a:t>Reservoir risk</a:t>
            </a:r>
          </a:p>
          <a:p>
            <a:r>
              <a:rPr lang="en-US" sz="2400" dirty="0" smtClean="0"/>
              <a:t>Results</a:t>
            </a:r>
          </a:p>
          <a:p>
            <a:pPr lvl="1"/>
            <a:r>
              <a:rPr lang="en-US" dirty="0" smtClean="0"/>
              <a:t>Reservoir problems</a:t>
            </a:r>
          </a:p>
          <a:p>
            <a:pPr lvl="1"/>
            <a:r>
              <a:rPr lang="en-US" dirty="0" smtClean="0"/>
              <a:t>Slight cost overruns</a:t>
            </a:r>
          </a:p>
          <a:p>
            <a:pPr lvl="1"/>
            <a:r>
              <a:rPr lang="en-US" dirty="0" smtClean="0"/>
              <a:t>Bankruptcy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387315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4589" y="29227"/>
            <a:ext cx="8229600" cy="1143000"/>
          </a:xfrm>
        </p:spPr>
        <p:txBody>
          <a:bodyPr/>
          <a:lstStyle/>
          <a:p>
            <a:r>
              <a:rPr lang="en-US" dirty="0" smtClean="0"/>
              <a:t>Typhoon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7562"/>
            <a:ext cx="42068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for Next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Upside potential is important</a:t>
            </a:r>
          </a:p>
          <a:p>
            <a:r>
              <a:rPr lang="en-US" sz="2400" dirty="0" smtClean="0"/>
              <a:t>Elegant solutions to reduce cost may introduce risk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1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Understanding the Problem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Lessons from the Past</a:t>
            </a:r>
          </a:p>
          <a:p>
            <a:pPr lvl="1"/>
            <a:r>
              <a:rPr lang="en-US" dirty="0" smtClean="0"/>
              <a:t>Subsea </a:t>
            </a:r>
          </a:p>
          <a:p>
            <a:pPr lvl="1"/>
            <a:r>
              <a:rPr lang="en-US" dirty="0" smtClean="0"/>
              <a:t>Floater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Topsides</a:t>
            </a:r>
          </a:p>
          <a:p>
            <a:pPr lvl="1"/>
            <a:r>
              <a:rPr lang="en-US" dirty="0" smtClean="0"/>
              <a:t>Project Management</a:t>
            </a:r>
          </a:p>
          <a:p>
            <a:r>
              <a:rPr lang="en-US" sz="2400" dirty="0" smtClean="0"/>
              <a:t>Thoughts for a Way Forward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0772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Fit </a:t>
            </a:r>
            <a:r>
              <a:rPr lang="en-US" sz="3200" dirty="0"/>
              <a:t>for </a:t>
            </a:r>
            <a:r>
              <a:rPr lang="en-US" sz="3200" dirty="0" smtClean="0"/>
              <a:t>Purpose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Four aspects cause cost differences:</a:t>
            </a:r>
          </a:p>
          <a:p>
            <a:pPr lvl="1"/>
            <a:r>
              <a:rPr lang="en-US" dirty="0" smtClean="0"/>
              <a:t>Commercial plan of execution</a:t>
            </a:r>
          </a:p>
          <a:p>
            <a:pPr lvl="1"/>
            <a:r>
              <a:rPr lang="en-US" dirty="0" smtClean="0"/>
              <a:t>Documentation required for project management</a:t>
            </a:r>
          </a:p>
          <a:p>
            <a:pPr lvl="1"/>
            <a:r>
              <a:rPr lang="en-US" dirty="0" smtClean="0"/>
              <a:t>Quality standards</a:t>
            </a:r>
          </a:p>
          <a:p>
            <a:pPr lvl="1"/>
            <a:r>
              <a:rPr lang="en-US" dirty="0" smtClean="0"/>
              <a:t>Design choices and complexity</a:t>
            </a:r>
          </a:p>
          <a:p>
            <a:r>
              <a:rPr lang="en-US" sz="2400" dirty="0" smtClean="0"/>
              <a:t>Commercial plan of execution is often dictated by </a:t>
            </a:r>
            <a:r>
              <a:rPr lang="en-US" sz="2400" dirty="0" smtClean="0"/>
              <a:t>	country</a:t>
            </a:r>
            <a:endParaRPr lang="en-US" sz="2400" dirty="0" smtClean="0"/>
          </a:p>
          <a:p>
            <a:r>
              <a:rPr lang="en-US" sz="2400" dirty="0" smtClean="0"/>
              <a:t>Documentation often dictated by regulatory regime and </a:t>
            </a:r>
            <a:r>
              <a:rPr lang="en-US" sz="2400" dirty="0" smtClean="0"/>
              <a:t>	oil </a:t>
            </a:r>
            <a:r>
              <a:rPr lang="en-US" sz="2400" dirty="0" smtClean="0"/>
              <a:t>company policies</a:t>
            </a:r>
          </a:p>
          <a:p>
            <a:r>
              <a:rPr lang="en-US" sz="2400" dirty="0" smtClean="0"/>
              <a:t>Quality standards alone have some impact but normally </a:t>
            </a:r>
            <a:r>
              <a:rPr lang="en-US" sz="2400" dirty="0" smtClean="0"/>
              <a:t>	of the </a:t>
            </a:r>
            <a:r>
              <a:rPr lang="en-US" sz="2400" dirty="0" smtClean="0"/>
              <a:t>order of 10 to 25% of equipment cost (4 to </a:t>
            </a:r>
            <a:r>
              <a:rPr lang="en-US" sz="2400" dirty="0" smtClean="0"/>
              <a:t>	10</a:t>
            </a:r>
            <a:r>
              <a:rPr lang="en-US" sz="2400" dirty="0" smtClean="0"/>
              <a:t>% of </a:t>
            </a:r>
            <a:r>
              <a:rPr lang="en-US" sz="2400" dirty="0" smtClean="0"/>
              <a:t>topside </a:t>
            </a:r>
            <a:r>
              <a:rPr lang="en-US" sz="2400" dirty="0" smtClean="0"/>
              <a:t>cost)</a:t>
            </a:r>
          </a:p>
          <a:p>
            <a:r>
              <a:rPr lang="en-US" sz="2400" dirty="0" smtClean="0"/>
              <a:t>Design choices and complexity have greatest impact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57912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Standard Facilities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Shell, late 1960s</a:t>
            </a:r>
          </a:p>
          <a:p>
            <a:pPr lvl="1"/>
            <a:r>
              <a:rPr lang="en-US" dirty="0" smtClean="0"/>
              <a:t>Built 3 complete sets of standard modules for GOM 8-pile decks</a:t>
            </a:r>
          </a:p>
          <a:p>
            <a:pPr lvl="1"/>
            <a:r>
              <a:rPr lang="en-US" dirty="0" smtClean="0"/>
              <a:t>Installed one; heavily modified the other two</a:t>
            </a:r>
          </a:p>
          <a:p>
            <a:pPr lvl="1"/>
            <a:r>
              <a:rPr lang="en-US" dirty="0" smtClean="0"/>
              <a:t>Not practical</a:t>
            </a:r>
          </a:p>
          <a:p>
            <a:r>
              <a:rPr lang="en-US" sz="2400" dirty="0" err="1" smtClean="0"/>
              <a:t>Natco</a:t>
            </a:r>
            <a:r>
              <a:rPr lang="en-US" sz="2400" dirty="0" smtClean="0"/>
              <a:t>, mid 1970s</a:t>
            </a:r>
          </a:p>
          <a:p>
            <a:pPr lvl="1"/>
            <a:r>
              <a:rPr lang="en-US" sz="2400" dirty="0" smtClean="0"/>
              <a:t>Built several standard 50 MMSCFD topsides for 4-pile decks</a:t>
            </a:r>
          </a:p>
          <a:p>
            <a:pPr lvl="1"/>
            <a:r>
              <a:rPr lang="en-US" sz="2400" dirty="0" smtClean="0"/>
              <a:t>Not a viable sales tool</a:t>
            </a:r>
          </a:p>
          <a:p>
            <a:r>
              <a:rPr lang="en-US" sz="2400" dirty="0"/>
              <a:t>Problem: There are no ASTM standard reservoirs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0010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Shell Typical Facilities </a:t>
            </a:r>
            <a:br>
              <a:rPr lang="en-US" sz="3200" dirty="0" smtClean="0"/>
            </a:br>
            <a:r>
              <a:rPr lang="en-US" sz="3200" dirty="0" smtClean="0"/>
              <a:t>Mid </a:t>
            </a:r>
            <a:r>
              <a:rPr lang="en-US" sz="3200" dirty="0" smtClean="0"/>
              <a:t>1970</a:t>
            </a:r>
            <a:r>
              <a:rPr lang="en-US" sz="2800" dirty="0" smtClean="0"/>
              <a:t>s</a:t>
            </a:r>
            <a:r>
              <a:rPr lang="en-US" sz="3200" dirty="0" smtClean="0"/>
              <a:t> </a:t>
            </a:r>
            <a:r>
              <a:rPr lang="en-US" sz="3200" dirty="0" smtClean="0"/>
              <a:t>to Mid </a:t>
            </a:r>
            <a:r>
              <a:rPr lang="en-US" sz="3200" dirty="0" smtClean="0"/>
              <a:t>1980</a:t>
            </a:r>
            <a:r>
              <a:rPr lang="en-US" sz="2800" dirty="0" smtClean="0"/>
              <a:t>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373563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dirty="0">
                <a:solidFill>
                  <a:prstClr val="black"/>
                </a:solidFill>
              </a:rPr>
              <a:t>No two reservoirs and fields are exactly alike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It is not possible to design a standard facility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Facilities are made up almost entirely of similar building blocks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It is possible to develop a set of fit for purpose quality specifications for 90+% of needs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It is possible to develop a standard process for making overall design decisions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It is possible to develop a set of </a:t>
            </a:r>
            <a:r>
              <a:rPr lang="en-US" sz="2600" dirty="0" err="1">
                <a:solidFill>
                  <a:prstClr val="black"/>
                </a:solidFill>
              </a:rPr>
              <a:t>unsized</a:t>
            </a:r>
            <a:r>
              <a:rPr lang="en-US" sz="2600" dirty="0">
                <a:solidFill>
                  <a:prstClr val="black"/>
                </a:solidFill>
              </a:rPr>
              <a:t> “typical facility”, fit for purpose building block P&amp;IDs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486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Considerations for Next Generation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Advances in separation and treating equipment are helpful</a:t>
            </a:r>
          </a:p>
          <a:p>
            <a:r>
              <a:rPr lang="en-US" sz="2400" dirty="0" smtClean="0"/>
              <a:t>An agreed industry design for a “standard” topside will probably not work</a:t>
            </a:r>
          </a:p>
          <a:p>
            <a:r>
              <a:rPr lang="en-US" sz="2400" dirty="0" smtClean="0"/>
              <a:t>Individual companies could adopt “typical facilities” concepts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Understanding the Problem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Lessons from the Past</a:t>
            </a:r>
          </a:p>
          <a:p>
            <a:pPr lvl="1"/>
            <a:r>
              <a:rPr lang="en-US" dirty="0" smtClean="0"/>
              <a:t>Subsea </a:t>
            </a:r>
          </a:p>
          <a:p>
            <a:pPr lvl="1"/>
            <a:r>
              <a:rPr lang="en-US" dirty="0" smtClean="0"/>
              <a:t>Floater</a:t>
            </a:r>
          </a:p>
          <a:p>
            <a:pPr lvl="1"/>
            <a:r>
              <a:rPr lang="en-US" dirty="0" smtClean="0"/>
              <a:t>Topsides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Project Management</a:t>
            </a:r>
          </a:p>
          <a:p>
            <a:r>
              <a:rPr lang="en-US" sz="2400" dirty="0" smtClean="0"/>
              <a:t>Thoughts for a Way Forward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NS vs GOM </a:t>
            </a:r>
            <a:r>
              <a:rPr lang="en-US" dirty="0" smtClean="0"/>
              <a:t>PM Philosophies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Paragon 1989 OTC: </a:t>
            </a:r>
          </a:p>
          <a:p>
            <a:pPr lvl="1"/>
            <a:r>
              <a:rPr lang="en-US" dirty="0" smtClean="0"/>
              <a:t>60 to 120% increase due to design philosophy </a:t>
            </a:r>
          </a:p>
          <a:p>
            <a:r>
              <a:rPr lang="en-US" sz="2600" dirty="0" smtClean="0"/>
              <a:t>1990 BP report by Davy McDermott:</a:t>
            </a:r>
          </a:p>
          <a:p>
            <a:pPr lvl="1"/>
            <a:r>
              <a:rPr lang="en-US" dirty="0" smtClean="0"/>
              <a:t>Controllable topsides premium 70%</a:t>
            </a:r>
          </a:p>
          <a:p>
            <a:r>
              <a:rPr lang="en-US" dirty="0"/>
              <a:t> </a:t>
            </a:r>
            <a:r>
              <a:rPr lang="en-US" sz="3000" dirty="0"/>
              <a:t>UK Department of Trade and </a:t>
            </a:r>
            <a:r>
              <a:rPr lang="en-US" sz="3000" dirty="0" smtClean="0"/>
              <a:t>Industry 1999:</a:t>
            </a:r>
          </a:p>
          <a:p>
            <a:pPr lvl="1"/>
            <a:r>
              <a:rPr lang="en-US" dirty="0"/>
              <a:t>Incorporating GOM practices can save roughly $100MM (~80% premium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GOM </a:t>
            </a:r>
            <a:r>
              <a:rPr lang="en-US" dirty="0">
                <a:solidFill>
                  <a:prstClr val="black"/>
                </a:solidFill>
              </a:rPr>
              <a:t>differs from NS in project execution and philosophy:</a:t>
            </a:r>
          </a:p>
          <a:p>
            <a:pPr lvl="2"/>
            <a:r>
              <a:rPr lang="en-US" sz="1700" dirty="0">
                <a:solidFill>
                  <a:prstClr val="black"/>
                </a:solidFill>
              </a:rPr>
              <a:t> </a:t>
            </a:r>
            <a:r>
              <a:rPr lang="en-US" sz="1900" dirty="0">
                <a:solidFill>
                  <a:prstClr val="black"/>
                </a:solidFill>
              </a:rPr>
              <a:t>Oil companies act as prime contractors</a:t>
            </a:r>
          </a:p>
          <a:p>
            <a:pPr lvl="2"/>
            <a:r>
              <a:rPr lang="en-US" sz="1900" dirty="0">
                <a:solidFill>
                  <a:prstClr val="black"/>
                </a:solidFill>
              </a:rPr>
              <a:t> Regulatory system requires less documentation</a:t>
            </a:r>
          </a:p>
          <a:p>
            <a:pPr lvl="2"/>
            <a:r>
              <a:rPr lang="en-US" sz="1900" dirty="0">
                <a:solidFill>
                  <a:prstClr val="black"/>
                </a:solidFill>
              </a:rPr>
              <a:t>Less instrument complexity</a:t>
            </a:r>
          </a:p>
          <a:p>
            <a:pPr lvl="2"/>
            <a:r>
              <a:rPr lang="en-US" sz="1900" dirty="0">
                <a:solidFill>
                  <a:prstClr val="black"/>
                </a:solidFill>
              </a:rPr>
              <a:t>Use of standard vendor packages with ancillary items</a:t>
            </a:r>
          </a:p>
          <a:p>
            <a:pPr lvl="2"/>
            <a:r>
              <a:rPr lang="en-US" sz="1900" dirty="0">
                <a:solidFill>
                  <a:prstClr val="black"/>
                </a:solidFill>
              </a:rPr>
              <a:t>Fewer safety studies</a:t>
            </a:r>
          </a:p>
          <a:p>
            <a:pPr lvl="2"/>
            <a:r>
              <a:rPr lang="en-US" sz="1900" dirty="0">
                <a:solidFill>
                  <a:prstClr val="black"/>
                </a:solidFill>
              </a:rPr>
              <a:t>HA based on experience captured in codes and judgment</a:t>
            </a:r>
          </a:p>
          <a:p>
            <a:pPr lvl="2"/>
            <a:r>
              <a:rPr lang="en-US" sz="1900" dirty="0"/>
              <a:t>Specification and quality documentation</a:t>
            </a:r>
          </a:p>
          <a:p>
            <a:pPr lvl="2"/>
            <a:r>
              <a:rPr lang="en-US" sz="1900" dirty="0">
                <a:solidFill>
                  <a:prstClr val="black"/>
                </a:solidFill>
              </a:rPr>
              <a:t>Fewer man-hours for inspection, project auditing and control services</a:t>
            </a:r>
          </a:p>
          <a:p>
            <a:pPr lvl="2"/>
            <a:r>
              <a:rPr lang="en-US" sz="1900" dirty="0">
                <a:solidFill>
                  <a:prstClr val="black"/>
                </a:solidFill>
              </a:rPr>
              <a:t>More engineering consistency from job to job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Understanding the Problem</a:t>
            </a:r>
          </a:p>
          <a:p>
            <a:r>
              <a:rPr lang="en-US" sz="2400" dirty="0" smtClean="0"/>
              <a:t>Lessons from the Past</a:t>
            </a:r>
          </a:p>
          <a:p>
            <a:pPr lvl="1"/>
            <a:r>
              <a:rPr lang="en-US" dirty="0" smtClean="0"/>
              <a:t>Subsea </a:t>
            </a:r>
          </a:p>
          <a:p>
            <a:pPr lvl="1"/>
            <a:r>
              <a:rPr lang="en-US" dirty="0" smtClean="0"/>
              <a:t>Floater</a:t>
            </a:r>
          </a:p>
          <a:p>
            <a:pPr lvl="1"/>
            <a:r>
              <a:rPr lang="en-US" dirty="0" smtClean="0"/>
              <a:t>Topsides</a:t>
            </a:r>
          </a:p>
          <a:p>
            <a:pPr lvl="1"/>
            <a:r>
              <a:rPr lang="en-US" dirty="0" smtClean="0"/>
              <a:t>Project Management</a:t>
            </a:r>
          </a:p>
          <a:p>
            <a:r>
              <a:rPr lang="en-US" sz="2400" dirty="0" smtClean="0"/>
              <a:t>Thoughts for a Way Forward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1921"/>
            <a:ext cx="8610600" cy="1554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GOM Topsides Independent </a:t>
            </a:r>
            <a:r>
              <a:rPr lang="en-US" sz="3200" dirty="0" smtClean="0"/>
              <a:t>vs. Major Oil </a:t>
            </a:r>
            <a:r>
              <a:rPr lang="en-US" sz="3200" dirty="0" smtClean="0"/>
              <a:t>Company 1999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r>
              <a:rPr lang="en-US" sz="2400" dirty="0" smtClean="0"/>
              <a:t>48% </a:t>
            </a:r>
            <a:r>
              <a:rPr lang="en-US" sz="2400" dirty="0" err="1" smtClean="0"/>
              <a:t>Premuim</a:t>
            </a:r>
            <a:endParaRPr lang="en-US" sz="24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5052"/>
              </p:ext>
            </p:extLst>
          </p:nvPr>
        </p:nvGraphicFramePr>
        <p:xfrm>
          <a:off x="381000" y="25146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1828800"/>
                <a:gridCol w="1981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MMSCFD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BWPD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Injection, BWPD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(90,000)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Topside 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$145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TIC adjusted for compression and waterflood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$64 MM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$95 MM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6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88"/>
            <a:ext cx="8305800" cy="137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Company “X” </a:t>
            </a:r>
            <a:br>
              <a:rPr lang="en-US" sz="2800" dirty="0" smtClean="0"/>
            </a:br>
            <a:r>
              <a:rPr lang="en-US" sz="2800" dirty="0" smtClean="0"/>
              <a:t>70 MMSCFD Glycol </a:t>
            </a:r>
            <a:r>
              <a:rPr lang="en-US" sz="2800" dirty="0" err="1" smtClean="0"/>
              <a:t>Dehy</a:t>
            </a:r>
            <a:r>
              <a:rPr lang="en-US" sz="2800" dirty="0" smtClean="0"/>
              <a:t> Bid Package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Bid package size:</a:t>
            </a:r>
          </a:p>
          <a:p>
            <a:pPr lvl="1"/>
            <a:r>
              <a:rPr lang="en-US" dirty="0" smtClean="0"/>
              <a:t>“X” GOM: 12-inches</a:t>
            </a:r>
          </a:p>
          <a:p>
            <a:pPr lvl="1"/>
            <a:r>
              <a:rPr lang="en-US" dirty="0" smtClean="0"/>
              <a:t>Paragon WA: 150 pages</a:t>
            </a:r>
          </a:p>
          <a:p>
            <a:pPr lvl="1"/>
            <a:r>
              <a:rPr lang="en-US" dirty="0" smtClean="0"/>
              <a:t>Independent GOM: 16 pages</a:t>
            </a:r>
          </a:p>
          <a:p>
            <a:r>
              <a:rPr lang="en-US" sz="2400" dirty="0" smtClean="0"/>
              <a:t>Results:</a:t>
            </a:r>
          </a:p>
          <a:p>
            <a:pPr lvl="1"/>
            <a:r>
              <a:rPr lang="en-US" dirty="0" smtClean="0"/>
              <a:t>One bidder declined</a:t>
            </a:r>
          </a:p>
          <a:p>
            <a:pPr lvl="1"/>
            <a:r>
              <a:rPr lang="en-US" dirty="0" smtClean="0"/>
              <a:t>One bidder read specs and was 50% high</a:t>
            </a:r>
          </a:p>
          <a:p>
            <a:pPr lvl="1"/>
            <a:r>
              <a:rPr lang="en-US" dirty="0" smtClean="0"/>
              <a:t>Successful bidder applied company </a:t>
            </a:r>
            <a:r>
              <a:rPr lang="en-US" dirty="0" smtClean="0"/>
              <a:t>factor</a:t>
            </a:r>
          </a:p>
          <a:p>
            <a:pPr lvl="1"/>
            <a:r>
              <a:rPr lang="en-US" sz="2200" dirty="0" smtClean="0"/>
              <a:t>“</a:t>
            </a:r>
            <a:r>
              <a:rPr lang="en-US" sz="2200" dirty="0" smtClean="0"/>
              <a:t>Contract inspectors don’t know what is in there”</a:t>
            </a:r>
          </a:p>
          <a:p>
            <a:pPr lvl="1"/>
            <a:r>
              <a:rPr lang="en-US" dirty="0" smtClean="0"/>
              <a:t>43 to 63% higher cost than Paragon/Independent 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40932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8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Considerations for Next Generation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Large savings are possible based on project design philosophies and commercial plan of execution</a:t>
            </a:r>
          </a:p>
          <a:p>
            <a:r>
              <a:rPr lang="en-US" sz="2400" dirty="0" smtClean="0"/>
              <a:t>Questions:</a:t>
            </a:r>
          </a:p>
          <a:p>
            <a:pPr lvl="1"/>
            <a:r>
              <a:rPr lang="en-US" dirty="0" smtClean="0"/>
              <a:t>Are we over-analyzing the design?</a:t>
            </a:r>
          </a:p>
          <a:p>
            <a:pPr lvl="1"/>
            <a:r>
              <a:rPr lang="en-US" dirty="0" smtClean="0"/>
              <a:t>Is all the documentation really adding value?</a:t>
            </a:r>
          </a:p>
          <a:p>
            <a:pPr lvl="1"/>
            <a:r>
              <a:rPr lang="en-US" dirty="0" smtClean="0"/>
              <a:t>What is the right level of instrumentation?</a:t>
            </a:r>
          </a:p>
          <a:p>
            <a:pPr lvl="1"/>
            <a:r>
              <a:rPr lang="en-US" dirty="0" smtClean="0"/>
              <a:t>Are all the safety studies really needed?</a:t>
            </a:r>
          </a:p>
          <a:p>
            <a:pPr lvl="1"/>
            <a:r>
              <a:rPr lang="en-US" dirty="0" smtClean="0"/>
              <a:t>Can “typical facilities” help with engineering consistency and removing complexity?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Understanding the Problem</a:t>
            </a:r>
          </a:p>
          <a:p>
            <a:r>
              <a:rPr lang="en-US" sz="2400" dirty="0" smtClean="0"/>
              <a:t>Lessons from the Past</a:t>
            </a:r>
          </a:p>
          <a:p>
            <a:pPr lvl="1"/>
            <a:r>
              <a:rPr lang="en-US" dirty="0" smtClean="0"/>
              <a:t>Subsea </a:t>
            </a:r>
          </a:p>
          <a:p>
            <a:pPr lvl="1"/>
            <a:r>
              <a:rPr lang="en-US" dirty="0" smtClean="0"/>
              <a:t>Floater</a:t>
            </a:r>
          </a:p>
          <a:p>
            <a:pPr lvl="1"/>
            <a:r>
              <a:rPr lang="en-US" dirty="0" smtClean="0"/>
              <a:t>Topsides</a:t>
            </a:r>
          </a:p>
          <a:p>
            <a:pPr lvl="1"/>
            <a:r>
              <a:rPr lang="en-US" dirty="0" smtClean="0"/>
              <a:t>Project Management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Thoughts for a Way Forward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57912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We Need?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New technology</a:t>
            </a:r>
          </a:p>
          <a:p>
            <a:r>
              <a:rPr lang="en-US" sz="2400" dirty="0" smtClean="0"/>
              <a:t>Standardization</a:t>
            </a:r>
          </a:p>
          <a:p>
            <a:r>
              <a:rPr lang="en-US" sz="2400" dirty="0" smtClean="0"/>
              <a:t>Proper use of old technology</a:t>
            </a:r>
          </a:p>
          <a:p>
            <a:r>
              <a:rPr lang="en-US" sz="2400" dirty="0" smtClean="0"/>
              <a:t>Appropriate commercial plan of activity</a:t>
            </a:r>
          </a:p>
          <a:p>
            <a:r>
              <a:rPr lang="en-US" sz="2400" dirty="0" smtClean="0"/>
              <a:t>Elimination of studies to prove the obvious</a:t>
            </a:r>
          </a:p>
          <a:p>
            <a:r>
              <a:rPr lang="en-US" sz="2400" dirty="0" smtClean="0"/>
              <a:t>Make decisions</a:t>
            </a:r>
          </a:p>
          <a:p>
            <a:pPr lvl="1"/>
            <a:r>
              <a:rPr lang="en-US" sz="2200" dirty="0" smtClean="0"/>
              <a:t>Accept we don’t know everything we would like to know</a:t>
            </a:r>
          </a:p>
          <a:p>
            <a:pPr lvl="1"/>
            <a:r>
              <a:rPr lang="en-US" sz="2200" dirty="0"/>
              <a:t>Simplicity in design</a:t>
            </a:r>
          </a:p>
          <a:p>
            <a:pPr lvl="1"/>
            <a:r>
              <a:rPr lang="en-US" sz="2200" dirty="0" smtClean="0"/>
              <a:t>Flexibility vs. process optimization</a:t>
            </a:r>
          </a:p>
          <a:p>
            <a:pPr lvl="1"/>
            <a:r>
              <a:rPr lang="en-US" sz="2200" dirty="0"/>
              <a:t>Reduce focus on long term </a:t>
            </a:r>
            <a:r>
              <a:rPr lang="en-US" sz="2200" dirty="0" smtClean="0"/>
              <a:t>optimization</a:t>
            </a:r>
          </a:p>
          <a:p>
            <a:pPr lvl="1"/>
            <a:r>
              <a:rPr lang="en-US" sz="2200" dirty="0" smtClean="0"/>
              <a:t>Start small and rejoice in the upside if it happens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7724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Making a Project Viable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3735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It is not just lowering capital cost</a:t>
            </a:r>
          </a:p>
          <a:p>
            <a:pPr lvl="1"/>
            <a:r>
              <a:rPr lang="en-US" dirty="0" smtClean="0"/>
              <a:t>Operating cost</a:t>
            </a:r>
          </a:p>
          <a:p>
            <a:pPr lvl="1"/>
            <a:r>
              <a:rPr lang="en-US" dirty="0" smtClean="0"/>
              <a:t>Safety and Reliability</a:t>
            </a:r>
          </a:p>
          <a:p>
            <a:pPr lvl="1"/>
            <a:r>
              <a:rPr lang="en-US" dirty="0" smtClean="0"/>
              <a:t>Cash flow</a:t>
            </a:r>
          </a:p>
          <a:p>
            <a:r>
              <a:rPr lang="en-US" sz="2400" dirty="0" smtClean="0"/>
              <a:t>Evaluating incremental increase in investment</a:t>
            </a:r>
          </a:p>
          <a:p>
            <a:pPr lvl="1"/>
            <a:r>
              <a:rPr lang="en-US" dirty="0" smtClean="0"/>
              <a:t>$200MM yields PVP $300MM</a:t>
            </a:r>
          </a:p>
          <a:p>
            <a:pPr lvl="1"/>
            <a:r>
              <a:rPr lang="en-US" dirty="0" smtClean="0"/>
              <a:t>$100MM yields PVP $275MM</a:t>
            </a:r>
          </a:p>
          <a:p>
            <a:r>
              <a:rPr lang="en-US" sz="2400" dirty="0" smtClean="0"/>
              <a:t>Putting the facilities capital cost in perspective</a:t>
            </a:r>
          </a:p>
          <a:p>
            <a:pPr lvl="1"/>
            <a:r>
              <a:rPr lang="en-US" dirty="0" smtClean="0"/>
              <a:t>Facilities capital cost vs. PV cash flow from production</a:t>
            </a:r>
          </a:p>
          <a:p>
            <a:r>
              <a:rPr lang="en-US" sz="2400" dirty="0" smtClean="0"/>
              <a:t>Are we spending too much time and money on </a:t>
            </a:r>
            <a:r>
              <a:rPr lang="en-US" sz="2400" dirty="0" smtClean="0">
                <a:solidFill>
                  <a:srgbClr val="FF0000"/>
                </a:solidFill>
              </a:rPr>
              <a:t>facilities</a:t>
            </a:r>
            <a:r>
              <a:rPr lang="en-US" sz="2400" dirty="0" smtClean="0"/>
              <a:t> FEEDS?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57912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We Need?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New technology</a:t>
            </a:r>
          </a:p>
          <a:p>
            <a:r>
              <a:rPr lang="en-US" sz="2600" dirty="0" smtClean="0"/>
              <a:t>Standardization</a:t>
            </a:r>
          </a:p>
          <a:p>
            <a:r>
              <a:rPr lang="en-US" sz="2600" dirty="0" smtClean="0"/>
              <a:t>Proper use of old technology</a:t>
            </a:r>
          </a:p>
          <a:p>
            <a:r>
              <a:rPr lang="en-US" sz="2600" dirty="0" smtClean="0"/>
              <a:t>Appropriate commercial plan of activity</a:t>
            </a:r>
          </a:p>
          <a:p>
            <a:r>
              <a:rPr lang="en-US" sz="2600" dirty="0" smtClean="0"/>
              <a:t>Elimination of studies to prove the obvious</a:t>
            </a:r>
          </a:p>
          <a:p>
            <a:r>
              <a:rPr lang="en-US" sz="2600" dirty="0" smtClean="0"/>
              <a:t>Make decisions</a:t>
            </a:r>
          </a:p>
          <a:p>
            <a:pPr lvl="1"/>
            <a:r>
              <a:rPr lang="en-US" sz="2200" dirty="0" smtClean="0"/>
              <a:t>Accept we don’t know everything we would like to know</a:t>
            </a:r>
          </a:p>
          <a:p>
            <a:pPr lvl="1"/>
            <a:r>
              <a:rPr lang="en-US" sz="2200" dirty="0"/>
              <a:t>Simplicity in design</a:t>
            </a:r>
          </a:p>
          <a:p>
            <a:pPr lvl="1"/>
            <a:r>
              <a:rPr lang="en-US" sz="2200" dirty="0" smtClean="0"/>
              <a:t>Flexibility vs. process optimization</a:t>
            </a:r>
          </a:p>
          <a:p>
            <a:pPr lvl="1"/>
            <a:r>
              <a:rPr lang="en-US" sz="2200" dirty="0"/>
              <a:t>Reduce focus on long term </a:t>
            </a:r>
            <a:r>
              <a:rPr lang="en-US" sz="2200" dirty="0" smtClean="0"/>
              <a:t>optimization</a:t>
            </a:r>
          </a:p>
          <a:p>
            <a:pPr lvl="1"/>
            <a:r>
              <a:rPr lang="en-US" sz="2200" dirty="0" smtClean="0"/>
              <a:t>Start small and rejoice in the upside if it happens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Understanding the Problem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Lessons from the Past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Subsea </a:t>
            </a:r>
          </a:p>
          <a:p>
            <a:pPr lvl="1"/>
            <a:r>
              <a:rPr lang="en-US" dirty="0" smtClean="0"/>
              <a:t>Floater</a:t>
            </a:r>
          </a:p>
          <a:p>
            <a:pPr lvl="1"/>
            <a:r>
              <a:rPr lang="en-US" dirty="0" smtClean="0"/>
              <a:t>Topsides</a:t>
            </a:r>
          </a:p>
          <a:p>
            <a:pPr lvl="1"/>
            <a:r>
              <a:rPr lang="en-US" dirty="0" smtClean="0"/>
              <a:t>Project Management</a:t>
            </a:r>
          </a:p>
          <a:p>
            <a:r>
              <a:rPr lang="en-US" sz="2400" dirty="0" smtClean="0"/>
              <a:t>Thoughts for a Way Forward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Shell Lockheed – 1960</a:t>
            </a:r>
            <a:r>
              <a:rPr lang="en-US" sz="3200" cap="none" dirty="0" smtClean="0"/>
              <a:t>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Task: </a:t>
            </a:r>
          </a:p>
          <a:p>
            <a:pPr lvl="1"/>
            <a:r>
              <a:rPr lang="en-US" dirty="0" smtClean="0"/>
              <a:t>Complete subsea wells in up to 1500 feet of water</a:t>
            </a:r>
          </a:p>
          <a:p>
            <a:pPr lvl="1"/>
            <a:r>
              <a:rPr lang="en-US" dirty="0" smtClean="0"/>
              <a:t>Manifold them and provide for testing</a:t>
            </a:r>
          </a:p>
          <a:p>
            <a:r>
              <a:rPr lang="en-US" sz="2400" dirty="0" smtClean="0"/>
              <a:t>Problem: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apabilities of ROVs</a:t>
            </a:r>
          </a:p>
          <a:p>
            <a:pPr lvl="1"/>
            <a:r>
              <a:rPr lang="en-US" dirty="0" smtClean="0"/>
              <a:t>Instrumentation and controls reliability</a:t>
            </a:r>
          </a:p>
          <a:p>
            <a:pPr lvl="1"/>
            <a:r>
              <a:rPr lang="en-US" dirty="0" smtClean="0"/>
              <a:t>No multiphase flow meters</a:t>
            </a:r>
          </a:p>
          <a:p>
            <a:r>
              <a:rPr lang="en-US" sz="2400" dirty="0" smtClean="0"/>
              <a:t>Solution:</a:t>
            </a:r>
          </a:p>
          <a:p>
            <a:pPr lvl="1"/>
            <a:r>
              <a:rPr lang="en-US" dirty="0" smtClean="0"/>
              <a:t>One atmosphere chambers with diving bell access</a:t>
            </a:r>
          </a:p>
          <a:p>
            <a:pPr lvl="1"/>
            <a:r>
              <a:rPr lang="en-US" dirty="0" smtClean="0"/>
              <a:t>Wellhead- 1972</a:t>
            </a:r>
          </a:p>
          <a:p>
            <a:pPr lvl="1"/>
            <a:r>
              <a:rPr lang="en-US" dirty="0" smtClean="0"/>
              <a:t>Manifold and test separator- 1975</a:t>
            </a:r>
          </a:p>
          <a:p>
            <a:r>
              <a:rPr lang="en-US" sz="2400" dirty="0" smtClean="0"/>
              <a:t>Result:</a:t>
            </a:r>
          </a:p>
          <a:p>
            <a:pPr lvl="1"/>
            <a:r>
              <a:rPr lang="en-US" dirty="0" smtClean="0"/>
              <a:t>Successful program but wrong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0"/>
            <a:ext cx="79248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Subsea Processing to Reduce Topside Weight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6021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Task:</a:t>
            </a:r>
          </a:p>
          <a:p>
            <a:pPr lvl="1"/>
            <a:r>
              <a:rPr lang="en-US" dirty="0" smtClean="0"/>
              <a:t>Separate oil, water and gas subsea</a:t>
            </a:r>
          </a:p>
          <a:p>
            <a:pPr lvl="1"/>
            <a:r>
              <a:rPr lang="en-US" dirty="0" smtClean="0"/>
              <a:t>Dispose of water subsea</a:t>
            </a:r>
          </a:p>
          <a:p>
            <a:pPr lvl="1"/>
            <a:r>
              <a:rPr lang="en-US" dirty="0" smtClean="0"/>
              <a:t>Reduce flow assurance and transport costs</a:t>
            </a:r>
          </a:p>
          <a:p>
            <a:r>
              <a:rPr lang="en-US" sz="2400" dirty="0" smtClean="0"/>
              <a:t>Problem:</a:t>
            </a:r>
          </a:p>
          <a:p>
            <a:pPr lvl="1"/>
            <a:r>
              <a:rPr lang="en-US" dirty="0" smtClean="0"/>
              <a:t>Treat the oil and dispose of water</a:t>
            </a:r>
          </a:p>
          <a:p>
            <a:pPr lvl="1"/>
            <a:r>
              <a:rPr lang="en-US" dirty="0" smtClean="0"/>
              <a:t>Treat or re-inject the gas</a:t>
            </a:r>
          </a:p>
          <a:p>
            <a:pPr lvl="1"/>
            <a:r>
              <a:rPr lang="en-US" dirty="0" smtClean="0"/>
              <a:t>Provide support and utilities to subsea</a:t>
            </a:r>
          </a:p>
          <a:p>
            <a:r>
              <a:rPr lang="en-US" sz="2400" dirty="0" smtClean="0"/>
              <a:t>Results:</a:t>
            </a:r>
          </a:p>
          <a:p>
            <a:pPr lvl="1"/>
            <a:r>
              <a:rPr lang="en-US" dirty="0" smtClean="0"/>
              <a:t>Working the problem for 25 years</a:t>
            </a:r>
          </a:p>
          <a:p>
            <a:pPr lvl="1"/>
            <a:r>
              <a:rPr lang="en-US" dirty="0" smtClean="0"/>
              <a:t>Need to demonstrate long term operating, maintenance and reliability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/>
              <a:t>Subsea Processing to Reduce Topside </a:t>
            </a:r>
            <a:r>
              <a:rPr lang="en-US" sz="3200" dirty="0" smtClean="0"/>
              <a:t>Weight (Continued)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Question: Do We Understand the Savings</a:t>
            </a:r>
            <a:endParaRPr lang="en-US" dirty="0" smtClean="0"/>
          </a:p>
          <a:p>
            <a:r>
              <a:rPr lang="en-US" sz="2400" dirty="0" smtClean="0"/>
              <a:t>Long tiebacks</a:t>
            </a:r>
          </a:p>
          <a:p>
            <a:pPr lvl="1"/>
            <a:r>
              <a:rPr lang="en-US" dirty="0" smtClean="0"/>
              <a:t>Hydrates, </a:t>
            </a:r>
            <a:r>
              <a:rPr lang="en-US" dirty="0" err="1" smtClean="0"/>
              <a:t>paraffins</a:t>
            </a:r>
            <a:r>
              <a:rPr lang="en-US" dirty="0" smtClean="0"/>
              <a:t>, </a:t>
            </a:r>
            <a:r>
              <a:rPr lang="en-US" dirty="0" err="1" smtClean="0"/>
              <a:t>asphaltenes</a:t>
            </a:r>
            <a:endParaRPr lang="en-US" dirty="0" smtClean="0"/>
          </a:p>
          <a:p>
            <a:pPr lvl="1"/>
            <a:r>
              <a:rPr lang="en-US" dirty="0" smtClean="0"/>
              <a:t>Backpressure on wells</a:t>
            </a:r>
          </a:p>
          <a:p>
            <a:r>
              <a:rPr lang="en-US" sz="2400" dirty="0" smtClean="0"/>
              <a:t>Do we Really Eliminate Topside Cost &amp; Weights</a:t>
            </a:r>
            <a:endParaRPr lang="en-US" sz="2400" dirty="0" smtClean="0"/>
          </a:p>
          <a:p>
            <a:pPr lvl="1"/>
            <a:r>
              <a:rPr lang="en-US" dirty="0" smtClean="0"/>
              <a:t>Analysis of 75,000 BOPD GOM topsides weight savings:</a:t>
            </a:r>
          </a:p>
          <a:p>
            <a:pPr lvl="2"/>
            <a:r>
              <a:rPr lang="en-US" sz="2000" dirty="0" smtClean="0"/>
              <a:t>Gas/Liquid Separation:	</a:t>
            </a:r>
            <a:r>
              <a:rPr lang="en-US" sz="2000" dirty="0" smtClean="0"/>
              <a:t>2.6</a:t>
            </a:r>
            <a:r>
              <a:rPr lang="en-US" sz="2000" dirty="0" smtClean="0"/>
              <a:t>%</a:t>
            </a:r>
          </a:p>
          <a:p>
            <a:pPr lvl="2"/>
            <a:r>
              <a:rPr lang="en-US" sz="2000" dirty="0" smtClean="0"/>
              <a:t>Bulk Oil/Water Separation:	2.5%</a:t>
            </a:r>
          </a:p>
          <a:p>
            <a:pPr lvl="2"/>
            <a:r>
              <a:rPr lang="en-US" sz="2000" dirty="0" smtClean="0"/>
              <a:t>Oil Treating:			8.0%</a:t>
            </a:r>
          </a:p>
          <a:p>
            <a:pPr lvl="2"/>
            <a:r>
              <a:rPr lang="en-US" sz="2000" dirty="0" smtClean="0"/>
              <a:t>Water Treating:		</a:t>
            </a:r>
            <a:r>
              <a:rPr lang="en-US" sz="2000" dirty="0" smtClean="0"/>
              <a:t>2.2</a:t>
            </a:r>
            <a:r>
              <a:rPr lang="en-US" sz="2000" dirty="0" smtClean="0"/>
              <a:t>%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Understanding the Problem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Lessons from the Past</a:t>
            </a:r>
          </a:p>
          <a:p>
            <a:pPr lvl="1"/>
            <a:r>
              <a:rPr lang="en-US" dirty="0" smtClean="0"/>
              <a:t>Subsea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Floater</a:t>
            </a:r>
          </a:p>
          <a:p>
            <a:pPr lvl="1"/>
            <a:r>
              <a:rPr lang="en-US" dirty="0" smtClean="0"/>
              <a:t>Topsides</a:t>
            </a:r>
          </a:p>
          <a:p>
            <a:pPr lvl="1"/>
            <a:r>
              <a:rPr lang="en-US" dirty="0" smtClean="0"/>
              <a:t>Project Management</a:t>
            </a:r>
          </a:p>
          <a:p>
            <a:r>
              <a:rPr lang="en-US" sz="2400" dirty="0" smtClean="0"/>
              <a:t>Thoughts for a Way Forward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5">
      <a:dk1>
        <a:srgbClr val="2F2B20"/>
      </a:dk1>
      <a:lt1>
        <a:srgbClr val="FFFFFF"/>
      </a:lt1>
      <a:dk2>
        <a:srgbClr val="0070C0"/>
      </a:dk2>
      <a:lt2>
        <a:srgbClr val="BFE4FF"/>
      </a:lt2>
      <a:accent1>
        <a:srgbClr val="40AFFF"/>
      </a:accent1>
      <a:accent2>
        <a:srgbClr val="9CBEBD"/>
      </a:accent2>
      <a:accent3>
        <a:srgbClr val="003760"/>
      </a:accent3>
      <a:accent4>
        <a:srgbClr val="40AFFF"/>
      </a:accent4>
      <a:accent5>
        <a:srgbClr val="7FCAFF"/>
      </a:accent5>
      <a:accent6>
        <a:srgbClr val="0070C0"/>
      </a:accent6>
      <a:hlink>
        <a:srgbClr val="40AFFF"/>
      </a:hlink>
      <a:folHlink>
        <a:srgbClr val="FFFF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413</TotalTime>
  <Words>1005</Words>
  <Application>Microsoft Office PowerPoint</Application>
  <PresentationFormat>On-screen Show (4:3)</PresentationFormat>
  <Paragraphs>248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Essential</vt:lpstr>
      <vt:lpstr>Next Generation Deepwater Facilities A View Forward Based on the Past  by Ken Arnold K Arnold Consulting, Inc. </vt:lpstr>
      <vt:lpstr>Outline</vt:lpstr>
      <vt:lpstr>Making a Project Viable</vt:lpstr>
      <vt:lpstr>What Do We Need?</vt:lpstr>
      <vt:lpstr>Outline</vt:lpstr>
      <vt:lpstr>Shell Lockheed – 1960s</vt:lpstr>
      <vt:lpstr>Subsea Processing to Reduce Topside Weight</vt:lpstr>
      <vt:lpstr>Subsea Processing to Reduce Topside Weight (Continued)</vt:lpstr>
      <vt:lpstr>Outline</vt:lpstr>
      <vt:lpstr>One GOM Operator</vt:lpstr>
      <vt:lpstr>Typhoon</vt:lpstr>
      <vt:lpstr>Considerations for Next Generation</vt:lpstr>
      <vt:lpstr>Outline</vt:lpstr>
      <vt:lpstr>Fit for Purpose</vt:lpstr>
      <vt:lpstr>Standard Facilities</vt:lpstr>
      <vt:lpstr>Shell Typical Facilities  Mid 1970s to Mid 1980s</vt:lpstr>
      <vt:lpstr>Considerations for Next Generation</vt:lpstr>
      <vt:lpstr>Outline</vt:lpstr>
      <vt:lpstr> NS vs GOM PM Philosophies </vt:lpstr>
      <vt:lpstr>GOM Topsides Independent vs. Major Oil Company 1999</vt:lpstr>
      <vt:lpstr>Company “X”  70 MMSCFD Glycol Dehy Bid Package</vt:lpstr>
      <vt:lpstr>Considerations for Next Generation</vt:lpstr>
      <vt:lpstr>Outline</vt:lpstr>
      <vt:lpstr>What Do We Need?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Kettelhut</dc:creator>
  <cp:lastModifiedBy>Arnold, Ken (Houston)</cp:lastModifiedBy>
  <cp:revision>15</cp:revision>
  <dcterms:created xsi:type="dcterms:W3CDTF">2016-08-19T16:49:57Z</dcterms:created>
  <dcterms:modified xsi:type="dcterms:W3CDTF">2016-11-30T22:22:30Z</dcterms:modified>
</cp:coreProperties>
</file>